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8"/>
  </p:notesMasterIdLst>
  <p:handoutMasterIdLst>
    <p:handoutMasterId r:id="rId29"/>
  </p:handoutMasterIdLst>
  <p:sldIdLst>
    <p:sldId id="291" r:id="rId2"/>
    <p:sldId id="311" r:id="rId3"/>
    <p:sldId id="293" r:id="rId4"/>
    <p:sldId id="294" r:id="rId5"/>
    <p:sldId id="295" r:id="rId6"/>
    <p:sldId id="312" r:id="rId7"/>
    <p:sldId id="313" r:id="rId8"/>
    <p:sldId id="314" r:id="rId9"/>
    <p:sldId id="315" r:id="rId10"/>
    <p:sldId id="316" r:id="rId11"/>
    <p:sldId id="317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306" r:id="rId23"/>
    <p:sldId id="307" r:id="rId24"/>
    <p:sldId id="308" r:id="rId25"/>
    <p:sldId id="309" r:id="rId26"/>
    <p:sldId id="310" r:id="rId27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311"/>
            <p14:sldId id="293"/>
            <p14:sldId id="294"/>
            <p14:sldId id="295"/>
            <p14:sldId id="312"/>
            <p14:sldId id="313"/>
            <p14:sldId id="314"/>
            <p14:sldId id="315"/>
            <p14:sldId id="316"/>
            <p14:sldId id="317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0"/>
    <p:restoredTop sz="86326"/>
  </p:normalViewPr>
  <p:slideViewPr>
    <p:cSldViewPr>
      <p:cViewPr varScale="1">
        <p:scale>
          <a:sx n="145" d="100"/>
          <a:sy n="145" d="100"/>
        </p:scale>
        <p:origin x="200" y="6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9/12/17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tiff>
</file>

<file path=ppt/media/image12.tiff>
</file>

<file path=ppt/media/image13.png>
</file>

<file path=ppt/media/image14.gif>
</file>

<file path=ppt/media/image15.png>
</file>

<file path=ppt/media/image16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 smtClean="0"/>
              <a:t>CS 360 </a:t>
            </a:r>
            <a:br>
              <a:rPr lang="en-US" sz="4800" i="0" dirty="0" smtClean="0"/>
            </a:br>
            <a:r>
              <a:rPr lang="en-US" sz="4800" i="0" dirty="0" smtClean="0"/>
              <a:t>Programming Languages</a:t>
            </a:r>
            <a:br>
              <a:rPr lang="en-US" sz="4800" i="0" dirty="0" smtClean="0"/>
            </a:br>
            <a:r>
              <a:rPr lang="en-US" sz="4800" i="0" dirty="0" smtClean="0"/>
              <a:t>Day </a:t>
            </a:r>
            <a:r>
              <a:rPr lang="en-US" sz="4800" i="0" dirty="0"/>
              <a:t>8</a:t>
            </a:r>
            <a:endParaRPr lang="en-US" sz="4800" i="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-20515"/>
            <a:ext cx="48409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0252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8700"/>
            <a:ext cx="9144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4731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0120"/>
            <a:ext cx="8229600" cy="5686044"/>
          </a:xfrm>
        </p:spPr>
        <p:txBody>
          <a:bodyPr/>
          <a:lstStyle/>
          <a:p>
            <a:r>
              <a:rPr lang="en-US" dirty="0" smtClean="0"/>
              <a:t>Recall that Racket has a </a:t>
            </a:r>
            <a:r>
              <a:rPr lang="en-US" b="1" dirty="0" err="1" smtClean="0">
                <a:latin typeface="Courier"/>
                <a:cs typeface="Courier"/>
              </a:rPr>
              <a:t>expt</a:t>
            </a:r>
            <a:r>
              <a:rPr lang="en-US" dirty="0" smtClean="0"/>
              <a:t> function:</a:t>
            </a:r>
          </a:p>
          <a:p>
            <a:pPr lvl="1"/>
            <a:r>
              <a:rPr lang="en-US" b="1" dirty="0" smtClean="0">
                <a:latin typeface="Courier"/>
                <a:cs typeface="Courier"/>
              </a:rPr>
              <a:t>(</a:t>
            </a:r>
            <a:r>
              <a:rPr lang="en-US" b="1" dirty="0" err="1" smtClean="0">
                <a:latin typeface="Courier"/>
                <a:cs typeface="Courier"/>
              </a:rPr>
              <a:t>expt</a:t>
            </a:r>
            <a:r>
              <a:rPr lang="en-US" b="1" dirty="0" smtClean="0">
                <a:latin typeface="Courier"/>
                <a:cs typeface="Courier"/>
              </a:rPr>
              <a:t> x y)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=&gt; x raised to the y </a:t>
            </a:r>
            <a:r>
              <a:rPr lang="en-US" dirty="0" smtClean="0">
                <a:sym typeface="Wingdings"/>
              </a:rPr>
              <a:t>power</a:t>
            </a:r>
            <a:br>
              <a:rPr lang="en-US" dirty="0" smtClean="0">
                <a:sym typeface="Wingdings"/>
              </a:rPr>
            </a:br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We can define a square function like this: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(define (square x) (</a:t>
            </a:r>
            <a:r>
              <a:rPr lang="en-US" b="1" dirty="0" err="1" smtClean="0">
                <a:latin typeface="Courier"/>
                <a:cs typeface="Courier"/>
                <a:sym typeface="Wingdings"/>
              </a:rPr>
              <a:t>expt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 x 2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))</a:t>
            </a:r>
            <a:br>
              <a:rPr lang="en-US" b="1" dirty="0" smtClean="0">
                <a:latin typeface="Courier"/>
                <a:cs typeface="Courier"/>
                <a:sym typeface="Wingdings"/>
              </a:rPr>
            </a:br>
            <a:endParaRPr lang="en-US" b="1" dirty="0" smtClean="0">
              <a:latin typeface="Courier"/>
              <a:cs typeface="Courier"/>
              <a:sym typeface="Wingdings"/>
            </a:endParaRPr>
          </a:p>
          <a:p>
            <a:r>
              <a:rPr lang="en-US" dirty="0" smtClean="0">
                <a:sym typeface="Wingdings"/>
              </a:rPr>
              <a:t>Or a cube function like this: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(define (cube x) (</a:t>
            </a:r>
            <a:r>
              <a:rPr lang="en-US" b="1" dirty="0" err="1" smtClean="0">
                <a:latin typeface="Courier"/>
                <a:cs typeface="Courier"/>
                <a:sym typeface="Wingdings"/>
              </a:rPr>
              <a:t>expt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 x 3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))</a:t>
            </a:r>
            <a:br>
              <a:rPr lang="en-US" b="1" dirty="0" smtClean="0">
                <a:latin typeface="Courier"/>
                <a:cs typeface="Courier"/>
                <a:sym typeface="Wingdings"/>
              </a:rPr>
            </a:br>
            <a:endParaRPr lang="en-US" b="1" dirty="0" smtClean="0">
              <a:latin typeface="Courier"/>
              <a:cs typeface="Courier"/>
              <a:sym typeface="Wingdings"/>
            </a:endParaRPr>
          </a:p>
          <a:p>
            <a:r>
              <a:rPr lang="en-US" dirty="0" smtClean="0">
                <a:sym typeface="Wingdings"/>
              </a:rPr>
              <a:t>But this gets rather repetitive</a:t>
            </a:r>
            <a:r>
              <a:rPr lang="en-US" dirty="0" smtClean="0">
                <a:sym typeface="Wingdings"/>
              </a:rPr>
              <a:t>.</a:t>
            </a:r>
            <a:br>
              <a:rPr lang="en-US" dirty="0" smtClean="0">
                <a:sym typeface="Wingdings"/>
              </a:rPr>
            </a:br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What if we wanted to create a lot of these "raise to a power" functions?</a:t>
            </a:r>
          </a:p>
        </p:txBody>
      </p:sp>
    </p:spTree>
    <p:extLst>
      <p:ext uri="{BB962C8B-B14F-4D97-AF65-F5344CB8AC3E}">
        <p14:creationId xmlns:p14="http://schemas.microsoft.com/office/powerpoint/2010/main" val="1093233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Functions that return functions!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latin typeface="Courier New"/>
                <a:cs typeface="Courier New"/>
              </a:rPr>
              <a:t>(define (to-the-power exponent)</a:t>
            </a:r>
          </a:p>
          <a:p>
            <a:pPr marL="0" indent="0">
              <a:buNone/>
            </a:pPr>
            <a:r>
              <a:rPr lang="en-US" b="1" dirty="0">
                <a:latin typeface="Courier New"/>
                <a:cs typeface="Courier New"/>
              </a:rPr>
              <a:t>	</a:t>
            </a:r>
            <a:r>
              <a:rPr lang="en-US" b="1" dirty="0" smtClean="0">
                <a:latin typeface="Courier New"/>
                <a:cs typeface="Courier New"/>
              </a:rPr>
              <a:t>(lambda (x) (</a:t>
            </a:r>
            <a:r>
              <a:rPr lang="en-US" b="1" dirty="0" err="1" smtClean="0">
                <a:latin typeface="Courier New"/>
                <a:cs typeface="Courier New"/>
              </a:rPr>
              <a:t>expt</a:t>
            </a:r>
            <a:r>
              <a:rPr lang="en-US" b="1" dirty="0" smtClean="0">
                <a:latin typeface="Courier New"/>
                <a:cs typeface="Courier New"/>
              </a:rPr>
              <a:t> x exponent)))</a:t>
            </a:r>
          </a:p>
          <a:p>
            <a:pPr marL="0" indent="0">
              <a:buNone/>
            </a:pPr>
            <a:endParaRPr lang="en-US" b="1" dirty="0" smtClean="0">
              <a:cs typeface="Courier New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745" y="2057400"/>
            <a:ext cx="511051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953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Functions that return functions!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5532" y="1158246"/>
            <a:ext cx="8229600" cy="139261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latin typeface="Courier New"/>
                <a:cs typeface="Courier New"/>
              </a:rPr>
              <a:t>(define (to-the-power exponent)</a:t>
            </a:r>
          </a:p>
          <a:p>
            <a:pPr marL="0" indent="0">
              <a:buNone/>
            </a:pPr>
            <a:r>
              <a:rPr lang="en-US" b="1" dirty="0">
                <a:latin typeface="Courier New"/>
                <a:cs typeface="Courier New"/>
              </a:rPr>
              <a:t>	</a:t>
            </a:r>
            <a:r>
              <a:rPr lang="en-US" b="1" dirty="0" smtClean="0">
                <a:latin typeface="Courier New"/>
                <a:cs typeface="Courier New"/>
              </a:rPr>
              <a:t>(lambda (x) (</a:t>
            </a:r>
            <a:r>
              <a:rPr lang="en-US" b="1" dirty="0" err="1" smtClean="0">
                <a:latin typeface="Courier New"/>
                <a:cs typeface="Courier New"/>
              </a:rPr>
              <a:t>expt</a:t>
            </a:r>
            <a:r>
              <a:rPr lang="en-US" b="1" dirty="0" smtClean="0">
                <a:latin typeface="Courier New"/>
                <a:cs typeface="Courier New"/>
              </a:rPr>
              <a:t> x exponent)))</a:t>
            </a:r>
          </a:p>
          <a:p>
            <a:pPr marL="0" indent="0">
              <a:buNone/>
            </a:pPr>
            <a:endParaRPr lang="en-US" b="1" dirty="0" smtClean="0"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4438" y="2506833"/>
            <a:ext cx="3679446" cy="1815882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Define a function called to-the-power that takes a variable called exponent…</a:t>
            </a:r>
            <a:endParaRPr lang="en-US" sz="28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553753" y="1524000"/>
            <a:ext cx="4627847" cy="0"/>
          </a:xfrm>
          <a:prstGeom prst="line">
            <a:avLst/>
          </a:prstGeom>
          <a:ln w="57150" cmpd="sng"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04704" y="2506833"/>
            <a:ext cx="4150427" cy="1384995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…that returns an anonymous function of a single variable x…</a:t>
            </a:r>
            <a:endParaRPr lang="en-US" sz="280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524000" y="1905000"/>
            <a:ext cx="1600200" cy="1"/>
          </a:xfrm>
          <a:prstGeom prst="line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194840" y="4642230"/>
            <a:ext cx="6690983" cy="954107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…that raises x to the power of the exponent variable.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3352800" y="1905000"/>
            <a:ext cx="2743200" cy="1"/>
          </a:xfrm>
          <a:prstGeom prst="line">
            <a:avLst/>
          </a:prstGeom>
          <a:ln w="57150" cmpd="sng">
            <a:solidFill>
              <a:srgbClr val="008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6486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this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5825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Old way:</a:t>
            </a:r>
          </a:p>
          <a:p>
            <a:pPr lvl="1"/>
            <a:r>
              <a:rPr lang="en-US" b="1" dirty="0" smtClean="0">
                <a:latin typeface="Courier"/>
                <a:cs typeface="Courier"/>
                <a:sym typeface="Wingdings"/>
              </a:rPr>
              <a:t>(define (square x) (</a:t>
            </a:r>
            <a:r>
              <a:rPr lang="en-US" b="1" dirty="0" err="1" smtClean="0">
                <a:latin typeface="Courier"/>
                <a:cs typeface="Courier"/>
                <a:sym typeface="Wingdings"/>
              </a:rPr>
              <a:t>expt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 x 2))</a:t>
            </a:r>
          </a:p>
          <a:p>
            <a:pPr lvl="1"/>
            <a:r>
              <a:rPr lang="en-US" b="1" dirty="0" smtClean="0">
                <a:latin typeface="Courier"/>
                <a:cs typeface="Courier"/>
                <a:sym typeface="Wingdings"/>
              </a:rPr>
              <a:t>(define (cube x) (</a:t>
            </a:r>
            <a:r>
              <a:rPr lang="en-US" b="1" dirty="0" err="1" smtClean="0">
                <a:latin typeface="Courier"/>
                <a:cs typeface="Courier"/>
                <a:sym typeface="Wingdings"/>
              </a:rPr>
              <a:t>expt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 x 3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))</a:t>
            </a:r>
            <a:br>
              <a:rPr lang="en-US" b="1" dirty="0" smtClean="0">
                <a:latin typeface="Courier"/>
                <a:cs typeface="Courier"/>
                <a:sym typeface="Wingdings"/>
              </a:rPr>
            </a:br>
            <a:endParaRPr lang="en-US" b="1" dirty="0" smtClean="0">
              <a:latin typeface="Courier"/>
              <a:cs typeface="Courier"/>
              <a:sym typeface="Wingdings"/>
            </a:endParaRPr>
          </a:p>
          <a:p>
            <a:r>
              <a:rPr lang="en-US" dirty="0" smtClean="0">
                <a:sym typeface="Wingdings"/>
              </a:rPr>
              <a:t>New way:</a:t>
            </a:r>
          </a:p>
          <a:p>
            <a:pPr lvl="1"/>
            <a:r>
              <a:rPr lang="en-US" b="1" dirty="0" smtClean="0">
                <a:latin typeface="Courier"/>
                <a:cs typeface="Courier"/>
                <a:sym typeface="Wingdings"/>
              </a:rPr>
              <a:t>(define square (to-the-power 2))</a:t>
            </a:r>
          </a:p>
          <a:p>
            <a:pPr lvl="1"/>
            <a:r>
              <a:rPr lang="en-US" b="1" dirty="0" smtClean="0">
                <a:latin typeface="Courier"/>
                <a:cs typeface="Courier"/>
                <a:sym typeface="Wingdings"/>
              </a:rPr>
              <a:t>(define cube (to-the-power 3</a:t>
            </a:r>
            <a:r>
              <a:rPr lang="en-US" b="1" dirty="0" smtClean="0">
                <a:latin typeface="Courier"/>
                <a:cs typeface="Courier"/>
                <a:sym typeface="Wingdings"/>
              </a:rPr>
              <a:t>))</a:t>
            </a:r>
            <a:br>
              <a:rPr lang="en-US" b="1" dirty="0" smtClean="0">
                <a:latin typeface="Courier"/>
                <a:cs typeface="Courier"/>
                <a:sym typeface="Wingdings"/>
              </a:rPr>
            </a:br>
            <a:endParaRPr lang="en-US" b="1" dirty="0" smtClean="0">
              <a:latin typeface="Courier"/>
              <a:cs typeface="Courier"/>
              <a:sym typeface="Wingdings"/>
            </a:endParaRPr>
          </a:p>
          <a:p>
            <a:r>
              <a:rPr lang="en-US" dirty="0" smtClean="0"/>
              <a:t>Notice that the new way doesn't use extra parentheses around the name of the function</a:t>
            </a:r>
          </a:p>
          <a:p>
            <a:pPr lvl="1"/>
            <a:r>
              <a:rPr lang="en-US" dirty="0" smtClean="0"/>
              <a:t>Don't need '</a:t>
            </a:r>
            <a:r>
              <a:rPr lang="en-US" dirty="0" err="1" smtClean="0"/>
              <a:t>em</a:t>
            </a:r>
            <a:r>
              <a:rPr lang="en-US" dirty="0" smtClean="0"/>
              <a:t>: what would we do with the argument?</a:t>
            </a:r>
          </a:p>
        </p:txBody>
      </p:sp>
    </p:spTree>
    <p:extLst>
      <p:ext uri="{BB962C8B-B14F-4D97-AF65-F5344CB8AC3E}">
        <p14:creationId xmlns:p14="http://schemas.microsoft.com/office/powerpoint/2010/main" val="6107364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latin typeface="Courier"/>
                <a:cs typeface="Courier"/>
              </a:rPr>
              <a:t>(define (add3 </a:t>
            </a:r>
            <a:r>
              <a:rPr lang="en-US" sz="2800" b="1" dirty="0" err="1" smtClean="0">
                <a:latin typeface="Courier"/>
                <a:cs typeface="Courier"/>
              </a:rPr>
              <a:t>num</a:t>
            </a:r>
            <a:r>
              <a:rPr lang="en-US" sz="2800" b="1" dirty="0" smtClean="0">
                <a:latin typeface="Courier"/>
                <a:cs typeface="Courier"/>
              </a:rPr>
              <a:t>) (+ 3 </a:t>
            </a:r>
            <a:r>
              <a:rPr lang="en-US" sz="2800" b="1" dirty="0" err="1" smtClean="0">
                <a:latin typeface="Courier"/>
                <a:cs typeface="Courier"/>
              </a:rPr>
              <a:t>num</a:t>
            </a:r>
            <a:r>
              <a:rPr lang="en-US" sz="2800" b="1" dirty="0" smtClean="0">
                <a:latin typeface="Courier"/>
                <a:cs typeface="Courier"/>
              </a:rPr>
              <a:t>))</a:t>
            </a:r>
          </a:p>
          <a:p>
            <a:r>
              <a:rPr lang="en-US" sz="2800" b="1" dirty="0" smtClean="0">
                <a:latin typeface="Courier"/>
                <a:cs typeface="Courier"/>
              </a:rPr>
              <a:t>(</a:t>
            </a:r>
            <a:r>
              <a:rPr lang="en-US" sz="2800" b="1" dirty="0" smtClean="0">
                <a:latin typeface="Courier"/>
                <a:cs typeface="Courier"/>
              </a:rPr>
              <a:t>define (add17 </a:t>
            </a:r>
            <a:r>
              <a:rPr lang="en-US" sz="2800" b="1" dirty="0" err="1" smtClean="0">
                <a:latin typeface="Courier"/>
                <a:cs typeface="Courier"/>
              </a:rPr>
              <a:t>num</a:t>
            </a:r>
            <a:r>
              <a:rPr lang="en-US" sz="2800" b="1" dirty="0" smtClean="0">
                <a:latin typeface="Courier"/>
                <a:cs typeface="Courier"/>
              </a:rPr>
              <a:t>) (+ 17 </a:t>
            </a:r>
            <a:r>
              <a:rPr lang="en-US" sz="2800" b="1" dirty="0" err="1" smtClean="0">
                <a:latin typeface="Courier"/>
                <a:cs typeface="Courier"/>
              </a:rPr>
              <a:t>num</a:t>
            </a:r>
            <a:r>
              <a:rPr lang="en-US" sz="2800" b="1" dirty="0" smtClean="0">
                <a:latin typeface="Courier"/>
                <a:cs typeface="Courier"/>
              </a:rPr>
              <a:t>))</a:t>
            </a:r>
            <a:br>
              <a:rPr lang="en-US" sz="2800" b="1" dirty="0" smtClean="0">
                <a:latin typeface="Courier"/>
                <a:cs typeface="Courier"/>
              </a:rPr>
            </a:br>
            <a:endParaRPr lang="en-US" sz="2800" b="1" dirty="0" smtClean="0">
              <a:latin typeface="Courier"/>
              <a:cs typeface="Courier"/>
            </a:endParaRPr>
          </a:p>
          <a:p>
            <a:r>
              <a:rPr lang="en-US" sz="2800" dirty="0" smtClean="0"/>
              <a:t>New way:</a:t>
            </a:r>
          </a:p>
          <a:p>
            <a:pPr marL="457200" lvl="1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(define (create-add-function </a:t>
            </a:r>
            <a:r>
              <a:rPr lang="en-US" sz="2400" b="1" dirty="0" err="1" smtClean="0">
                <a:latin typeface="Courier"/>
                <a:cs typeface="Courier"/>
              </a:rPr>
              <a:t>inc</a:t>
            </a:r>
            <a:r>
              <a:rPr lang="en-US" sz="2400" b="1" dirty="0" smtClean="0">
                <a:latin typeface="Courier"/>
                <a:cs typeface="Courier"/>
              </a:rPr>
              <a:t>)</a:t>
            </a:r>
            <a:br>
              <a:rPr lang="en-US" sz="2400" b="1" dirty="0" smtClean="0">
                <a:latin typeface="Courier"/>
                <a:cs typeface="Courier"/>
              </a:rPr>
            </a:br>
            <a:r>
              <a:rPr lang="en-US" sz="2400" b="1" dirty="0" smtClean="0">
                <a:latin typeface="Courier"/>
                <a:cs typeface="Courier"/>
              </a:rPr>
              <a:t>   (lambda (</a:t>
            </a:r>
            <a:r>
              <a:rPr lang="en-US" sz="2400" b="1" dirty="0" err="1" smtClean="0">
                <a:latin typeface="Courier"/>
                <a:cs typeface="Courier"/>
              </a:rPr>
              <a:t>num</a:t>
            </a:r>
            <a:r>
              <a:rPr lang="en-US" sz="2400" b="1" dirty="0" smtClean="0">
                <a:latin typeface="Courier"/>
                <a:cs typeface="Courier"/>
              </a:rPr>
              <a:t>) (+ </a:t>
            </a:r>
            <a:r>
              <a:rPr lang="en-US" sz="2400" b="1" dirty="0" err="1" smtClean="0">
                <a:latin typeface="Courier"/>
                <a:cs typeface="Courier"/>
              </a:rPr>
              <a:t>inc</a:t>
            </a:r>
            <a:r>
              <a:rPr lang="en-US" sz="2400" b="1" dirty="0" smtClean="0">
                <a:latin typeface="Courier"/>
                <a:cs typeface="Courier"/>
              </a:rPr>
              <a:t> </a:t>
            </a:r>
            <a:r>
              <a:rPr lang="en-US" sz="2400" b="1" dirty="0" err="1" smtClean="0">
                <a:latin typeface="Courier"/>
                <a:cs typeface="Courier"/>
              </a:rPr>
              <a:t>num</a:t>
            </a:r>
            <a:r>
              <a:rPr lang="en-US" sz="2400" b="1" dirty="0" smtClean="0">
                <a:latin typeface="Courier"/>
                <a:cs typeface="Courier"/>
              </a:rPr>
              <a:t>)))</a:t>
            </a:r>
          </a:p>
          <a:p>
            <a:pPr marL="457200" lvl="1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(define add3 (create-add-function 3))</a:t>
            </a:r>
          </a:p>
          <a:p>
            <a:pPr marL="457200" lvl="1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(define add17 (create-add-function 17))</a:t>
            </a:r>
          </a:p>
        </p:txBody>
      </p:sp>
    </p:spTree>
    <p:extLst>
      <p:ext uri="{BB962C8B-B14F-4D97-AF65-F5344CB8AC3E}">
        <p14:creationId xmlns:p14="http://schemas.microsoft.com/office/powerpoint/2010/main" val="18229476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more complicated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How about a function that takes functions as arguments and returns a new function</a:t>
            </a:r>
            <a:r>
              <a:rPr lang="en-US" sz="2400" dirty="0" smtClean="0"/>
              <a:t>?</a:t>
            </a:r>
            <a:br>
              <a:rPr lang="en-US" sz="2400" dirty="0" smtClean="0"/>
            </a:br>
            <a:endParaRPr lang="en-US" sz="2400" dirty="0" smtClean="0"/>
          </a:p>
          <a:p>
            <a:r>
              <a:rPr lang="en-US" sz="2400" b="1" dirty="0" smtClean="0">
                <a:latin typeface="Courier"/>
                <a:cs typeface="Courier"/>
              </a:rPr>
              <a:t>(define (compose f g)</a:t>
            </a:r>
            <a:r>
              <a:rPr lang="en-US" sz="2400" b="1" dirty="0">
                <a:latin typeface="Courier"/>
                <a:cs typeface="Courier"/>
              </a:rPr>
              <a:t/>
            </a:r>
            <a:br>
              <a:rPr lang="en-US" sz="2400" b="1" dirty="0">
                <a:latin typeface="Courier"/>
                <a:cs typeface="Courier"/>
              </a:rPr>
            </a:br>
            <a:r>
              <a:rPr lang="en-US" sz="2400" b="1" dirty="0" smtClean="0">
                <a:latin typeface="Courier"/>
                <a:cs typeface="Courier"/>
              </a:rPr>
              <a:t>   (lambda (x) (f (g x))))</a:t>
            </a:r>
          </a:p>
          <a:p>
            <a:r>
              <a:rPr lang="en-US" sz="2400" b="1" dirty="0" smtClean="0">
                <a:latin typeface="Courier"/>
                <a:cs typeface="Courier"/>
              </a:rPr>
              <a:t>(define second (compose car </a:t>
            </a:r>
            <a:r>
              <a:rPr lang="en-US" sz="2400" b="1" dirty="0" err="1" smtClean="0">
                <a:latin typeface="Courier"/>
                <a:cs typeface="Courier"/>
              </a:rPr>
              <a:t>cdr</a:t>
            </a:r>
            <a:r>
              <a:rPr lang="en-US" sz="2400" b="1" dirty="0" smtClean="0">
                <a:latin typeface="Courier"/>
                <a:cs typeface="Courier"/>
              </a:rPr>
              <a:t>))</a:t>
            </a:r>
          </a:p>
          <a:p>
            <a:r>
              <a:rPr lang="en-US" sz="2400" b="1" dirty="0" smtClean="0">
                <a:latin typeface="Courier"/>
                <a:cs typeface="Courier"/>
              </a:rPr>
              <a:t>(define third (compose car </a:t>
            </a:r>
            <a:br>
              <a:rPr lang="en-US" sz="2400" b="1" dirty="0" smtClean="0">
                <a:latin typeface="Courier"/>
                <a:cs typeface="Courier"/>
              </a:rPr>
            </a:br>
            <a:r>
              <a:rPr lang="en-US" sz="2400" b="1" dirty="0" smtClean="0">
                <a:latin typeface="Courier"/>
                <a:cs typeface="Courier"/>
              </a:rPr>
              <a:t>                 (compose </a:t>
            </a:r>
            <a:r>
              <a:rPr lang="en-US" sz="2400" b="1" dirty="0" err="1" smtClean="0">
                <a:latin typeface="Courier"/>
                <a:cs typeface="Courier"/>
              </a:rPr>
              <a:t>cdr</a:t>
            </a:r>
            <a:r>
              <a:rPr lang="en-US" sz="2400" b="1" dirty="0" smtClean="0">
                <a:latin typeface="Courier"/>
                <a:cs typeface="Courier"/>
              </a:rPr>
              <a:t> </a:t>
            </a:r>
            <a:r>
              <a:rPr lang="en-US" sz="2400" b="1" dirty="0" err="1" smtClean="0">
                <a:latin typeface="Courier"/>
                <a:cs typeface="Courier"/>
              </a:rPr>
              <a:t>cdr</a:t>
            </a:r>
            <a:r>
              <a:rPr lang="en-US" sz="2400" b="1" dirty="0" smtClean="0">
                <a:latin typeface="Courier"/>
                <a:cs typeface="Courier"/>
              </a:rPr>
              <a:t>)))</a:t>
            </a:r>
          </a:p>
          <a:p>
            <a:r>
              <a:rPr lang="en-US" sz="2400" b="1" dirty="0" smtClean="0">
                <a:latin typeface="Courier"/>
                <a:cs typeface="Courier"/>
              </a:rPr>
              <a:t>(map third '((2013 5 6) (2012 1 8)</a:t>
            </a:r>
            <a:br>
              <a:rPr lang="en-US" sz="2400" b="1" dirty="0" smtClean="0">
                <a:latin typeface="Courier"/>
                <a:cs typeface="Courier"/>
              </a:rPr>
            </a:br>
            <a:r>
              <a:rPr lang="en-US" sz="2400" b="1" dirty="0" smtClean="0">
                <a:latin typeface="Courier"/>
                <a:cs typeface="Courier"/>
              </a:rPr>
              <a:t>             (2000 7 7)))</a:t>
            </a:r>
          </a:p>
        </p:txBody>
      </p:sp>
    </p:spTree>
    <p:extLst>
      <p:ext uri="{BB962C8B-B14F-4D97-AF65-F5344CB8AC3E}">
        <p14:creationId xmlns:p14="http://schemas.microsoft.com/office/powerpoint/2010/main" val="1318945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Transformations on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Imagine you have a function that must take a non-empty list argument</a:t>
            </a:r>
            <a:r>
              <a:rPr lang="en-US" dirty="0" smtClean="0"/>
              <a:t>:</a:t>
            </a:r>
            <a:br>
              <a:rPr lang="en-US" dirty="0" smtClean="0"/>
            </a:br>
            <a:endParaRPr lang="en-US" dirty="0" smtClean="0"/>
          </a:p>
          <a:p>
            <a:r>
              <a:rPr lang="en-US" sz="2800" b="1" dirty="0" smtClean="0">
                <a:latin typeface="Courier"/>
                <a:cs typeface="Courier"/>
              </a:rPr>
              <a:t>(define (make-safe </a:t>
            </a:r>
            <a:r>
              <a:rPr lang="en-US" sz="2800" b="1" dirty="0" err="1" smtClean="0">
                <a:latin typeface="Courier"/>
                <a:cs typeface="Courier"/>
              </a:rPr>
              <a:t>func</a:t>
            </a:r>
            <a:r>
              <a:rPr lang="en-US" sz="2800" b="1" dirty="0" smtClean="0">
                <a:latin typeface="Courier"/>
                <a:cs typeface="Courier"/>
              </a:rPr>
              <a:t>)</a:t>
            </a:r>
            <a:br>
              <a:rPr lang="en-US" sz="2800" b="1" dirty="0" smtClean="0">
                <a:latin typeface="Courier"/>
                <a:cs typeface="Courier"/>
              </a:rPr>
            </a:br>
            <a:r>
              <a:rPr lang="en-US" sz="2800" b="1" dirty="0" smtClean="0">
                <a:latin typeface="Courier"/>
                <a:cs typeface="Courier"/>
              </a:rPr>
              <a:t>  (lambda (</a:t>
            </a:r>
            <a:r>
              <a:rPr lang="en-US" sz="2800" b="1" dirty="0" err="1" smtClean="0">
                <a:latin typeface="Courier"/>
                <a:cs typeface="Courier"/>
              </a:rPr>
              <a:t>lst</a:t>
            </a:r>
            <a:r>
              <a:rPr lang="en-US" sz="2800" b="1" dirty="0" smtClean="0">
                <a:latin typeface="Courier"/>
                <a:cs typeface="Courier"/>
              </a:rPr>
              <a:t>)</a:t>
            </a:r>
            <a:br>
              <a:rPr lang="en-US" sz="2800" b="1" dirty="0" smtClean="0">
                <a:latin typeface="Courier"/>
                <a:cs typeface="Courier"/>
              </a:rPr>
            </a:br>
            <a:r>
              <a:rPr lang="en-US" sz="2800" b="1" dirty="0" smtClean="0">
                <a:latin typeface="Courier"/>
                <a:cs typeface="Courier"/>
              </a:rPr>
              <a:t>    (if (or (not (list? </a:t>
            </a:r>
            <a:r>
              <a:rPr lang="en-US" sz="2800" b="1" dirty="0" err="1" smtClean="0">
                <a:latin typeface="Courier"/>
                <a:cs typeface="Courier"/>
              </a:rPr>
              <a:t>lst</a:t>
            </a:r>
            <a:r>
              <a:rPr lang="en-US" sz="2800" b="1" dirty="0" smtClean="0">
                <a:latin typeface="Courier"/>
                <a:cs typeface="Courier"/>
              </a:rPr>
              <a:t>))</a:t>
            </a:r>
            <a:br>
              <a:rPr lang="en-US" sz="2800" b="1" dirty="0" smtClean="0">
                <a:latin typeface="Courier"/>
                <a:cs typeface="Courier"/>
              </a:rPr>
            </a:br>
            <a:r>
              <a:rPr lang="en-US" sz="2800" b="1" dirty="0" smtClean="0">
                <a:latin typeface="Courier"/>
                <a:cs typeface="Courier"/>
              </a:rPr>
              <a:t>            (null? </a:t>
            </a:r>
            <a:r>
              <a:rPr lang="en-US" sz="2800" b="1" dirty="0" err="1" smtClean="0">
                <a:latin typeface="Courier"/>
                <a:cs typeface="Courier"/>
              </a:rPr>
              <a:t>lst</a:t>
            </a:r>
            <a:r>
              <a:rPr lang="en-US" sz="2800" b="1" dirty="0" smtClean="0">
                <a:latin typeface="Courier"/>
                <a:cs typeface="Courier"/>
              </a:rPr>
              <a:t>)) </a:t>
            </a:r>
            <a:br>
              <a:rPr lang="en-US" sz="2800" b="1" dirty="0" smtClean="0">
                <a:latin typeface="Courier"/>
                <a:cs typeface="Courier"/>
              </a:rPr>
            </a:br>
            <a:r>
              <a:rPr lang="en-US" sz="2800" b="1" dirty="0" smtClean="0">
                <a:latin typeface="Courier"/>
                <a:cs typeface="Courier"/>
              </a:rPr>
              <a:t>        "No can do!"</a:t>
            </a:r>
            <a:br>
              <a:rPr lang="en-US" sz="2800" b="1" dirty="0" smtClean="0">
                <a:latin typeface="Courier"/>
                <a:cs typeface="Courier"/>
              </a:rPr>
            </a:br>
            <a:r>
              <a:rPr lang="en-US" sz="2800" b="1" dirty="0" smtClean="0">
                <a:latin typeface="Courier"/>
                <a:cs typeface="Courier"/>
              </a:rPr>
              <a:t>        (</a:t>
            </a:r>
            <a:r>
              <a:rPr lang="en-US" sz="2800" b="1" dirty="0" err="1" smtClean="0">
                <a:latin typeface="Courier"/>
                <a:cs typeface="Courier"/>
              </a:rPr>
              <a:t>func</a:t>
            </a:r>
            <a:r>
              <a:rPr lang="en-US" sz="2800" b="1" dirty="0" smtClean="0">
                <a:latin typeface="Courier"/>
                <a:cs typeface="Courier"/>
              </a:rPr>
              <a:t> </a:t>
            </a:r>
            <a:r>
              <a:rPr lang="en-US" sz="2800" b="1" dirty="0" err="1" smtClean="0">
                <a:latin typeface="Courier"/>
                <a:cs typeface="Courier"/>
              </a:rPr>
              <a:t>lst</a:t>
            </a:r>
            <a:r>
              <a:rPr lang="en-US" sz="2800" b="1" dirty="0" smtClean="0">
                <a:latin typeface="Courier"/>
                <a:cs typeface="Courier"/>
              </a:rPr>
              <a:t>))))</a:t>
            </a:r>
            <a:endParaRPr lang="en-US" sz="28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489647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families of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8839200" cy="5105400"/>
          </a:xfrm>
        </p:spPr>
        <p:txBody>
          <a:bodyPr/>
          <a:lstStyle/>
          <a:p>
            <a:pPr marL="0" indent="0">
              <a:buNone/>
            </a:pPr>
            <a:r>
              <a:rPr lang="en-US" sz="2800" b="1" dirty="0" smtClean="0">
                <a:latin typeface="Courier"/>
                <a:cs typeface="Courier"/>
              </a:rPr>
              <a:t>(define (divisible n)</a:t>
            </a:r>
          </a:p>
          <a:p>
            <a:pPr marL="0" indent="0">
              <a:buNone/>
            </a:pPr>
            <a:r>
              <a:rPr lang="en-US" sz="2800" b="1" dirty="0">
                <a:latin typeface="Courier"/>
                <a:cs typeface="Courier"/>
              </a:rPr>
              <a:t>	</a:t>
            </a:r>
            <a:r>
              <a:rPr lang="en-US" sz="2800" b="1" dirty="0" smtClean="0">
                <a:latin typeface="Courier"/>
                <a:cs typeface="Courier"/>
              </a:rPr>
              <a:t>(lambda (x) (= 0 (remainder x n))))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800" b="1" dirty="0" smtClean="0">
                <a:latin typeface="Courier"/>
                <a:cs typeface="Courier"/>
              </a:rPr>
              <a:t>(define (make-quad-polynomial a b c)</a:t>
            </a:r>
          </a:p>
          <a:p>
            <a:pPr marL="0" indent="0">
              <a:buNone/>
            </a:pPr>
            <a:r>
              <a:rPr lang="en-US" sz="2800" b="1" dirty="0">
                <a:latin typeface="Courier"/>
                <a:cs typeface="Courier"/>
              </a:rPr>
              <a:t> </a:t>
            </a:r>
            <a:r>
              <a:rPr lang="en-US" sz="2800" b="1" dirty="0" smtClean="0">
                <a:latin typeface="Courier"/>
                <a:cs typeface="Courier"/>
              </a:rPr>
              <a:t>  (lambda (x) </a:t>
            </a:r>
            <a:br>
              <a:rPr lang="en-US" sz="2800" b="1" dirty="0" smtClean="0">
                <a:latin typeface="Courier"/>
                <a:cs typeface="Courier"/>
              </a:rPr>
            </a:br>
            <a:r>
              <a:rPr lang="en-US" sz="2800" b="1" dirty="0" smtClean="0">
                <a:latin typeface="Courier"/>
                <a:cs typeface="Courier"/>
              </a:rPr>
              <a:t>     (+ (* a x x) (* b x) c)))</a:t>
            </a:r>
            <a:endParaRPr lang="en-US" sz="28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600830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189" y="533400"/>
            <a:ext cx="4840941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8700"/>
            <a:ext cx="9144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380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little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call a function:</a:t>
            </a:r>
          </a:p>
          <a:p>
            <a:pPr lvl="1"/>
            <a:r>
              <a:rPr lang="en-US" b="1" dirty="0" smtClean="0">
                <a:latin typeface="Courier"/>
                <a:cs typeface="Courier"/>
              </a:rPr>
              <a:t>(f e1 e2 e3…)</a:t>
            </a:r>
          </a:p>
          <a:p>
            <a:pPr lvl="1"/>
            <a:r>
              <a:rPr lang="en-US" b="1" dirty="0" smtClean="0">
                <a:latin typeface="Courier"/>
                <a:cs typeface="Courier"/>
              </a:rPr>
              <a:t>f</a:t>
            </a:r>
            <a:r>
              <a:rPr lang="en-US" dirty="0" smtClean="0"/>
              <a:t> is a function name and </a:t>
            </a:r>
            <a:r>
              <a:rPr lang="en-US" b="1" dirty="0" smtClean="0">
                <a:latin typeface="Courier"/>
                <a:cs typeface="Courier"/>
              </a:rPr>
              <a:t>e1</a:t>
            </a:r>
            <a:r>
              <a:rPr lang="en-US" dirty="0" smtClean="0"/>
              <a:t>, </a:t>
            </a:r>
            <a:r>
              <a:rPr lang="en-US" b="1" dirty="0" smtClean="0">
                <a:latin typeface="Courier"/>
                <a:cs typeface="Courier"/>
              </a:rPr>
              <a:t>e2</a:t>
            </a:r>
            <a:r>
              <a:rPr lang="en-US" dirty="0" smtClean="0"/>
              <a:t>… are expressions that will be evaluated and passed as the values of the arguments to f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Turns out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 smtClean="0"/>
              <a:t> </a:t>
            </a:r>
            <a:r>
              <a:rPr lang="en-US" dirty="0" smtClean="0"/>
              <a:t>doesn't have to be a function name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 smtClean="0"/>
              <a:t> </a:t>
            </a:r>
            <a:r>
              <a:rPr lang="en-US" dirty="0" smtClean="0"/>
              <a:t>can be any expression that evaluates to a function!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1749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little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843530"/>
          </a:xfrm>
        </p:spPr>
        <p:txBody>
          <a:bodyPr>
            <a:normAutofit/>
          </a:bodyPr>
          <a:lstStyle/>
          <a:p>
            <a:r>
              <a:rPr lang="en-US" dirty="0" smtClean="0"/>
              <a:t>All of these evaluate to a function:</a:t>
            </a:r>
          </a:p>
          <a:p>
            <a:pPr lvl="1"/>
            <a:r>
              <a:rPr lang="en-US" dirty="0" smtClean="0"/>
              <a:t>the name of a function (e.g., cons, car, +, …)</a:t>
            </a:r>
          </a:p>
          <a:p>
            <a:pPr lvl="1"/>
            <a:r>
              <a:rPr lang="en-US" dirty="0" smtClean="0"/>
              <a:t>a lambda expression</a:t>
            </a:r>
          </a:p>
          <a:p>
            <a:pPr lvl="1"/>
            <a:r>
              <a:rPr lang="en-US" dirty="0" smtClean="0"/>
              <a:t>a function call that </a:t>
            </a:r>
            <a:br>
              <a:rPr lang="en-US" dirty="0" smtClean="0"/>
            </a:br>
            <a:r>
              <a:rPr lang="en-US" dirty="0" smtClean="0"/>
              <a:t>returns a function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085110"/>
            <a:ext cx="3880638" cy="388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0684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126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One more abstraction.  Compare</a:t>
            </a:r>
            <a:r>
              <a:rPr lang="en-US" sz="2200" dirty="0" smtClean="0"/>
              <a:t>:</a:t>
            </a:r>
            <a:br>
              <a:rPr lang="en-US" sz="2200" dirty="0" smtClean="0"/>
            </a:br>
            <a:endParaRPr lang="en-US" sz="2200" dirty="0"/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(length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  <a:endParaRPr lang="en-US" sz="2200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  (if (null?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 0 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  (+ 1 (length (</a:t>
            </a:r>
            <a:r>
              <a:rPr lang="en-US" sz="2200" b="1" dirty="0" err="1" smtClean="0">
                <a:latin typeface="Courier"/>
                <a:cs typeface="Courier"/>
              </a:rPr>
              <a:t>cdr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)))))</a:t>
            </a:r>
          </a:p>
          <a:p>
            <a:pPr marL="0" indent="0">
              <a:buNone/>
            </a:pPr>
            <a:endParaRPr lang="en-US" sz="22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(sum-list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(if (null?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 </a:t>
            </a:r>
            <a:r>
              <a:rPr lang="en-US" sz="2200" b="1" dirty="0" smtClean="0">
                <a:latin typeface="Courier"/>
                <a:cs typeface="Courier"/>
              </a:rPr>
              <a:t>0</a:t>
            </a:r>
            <a:endParaRPr lang="en-US" sz="22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  (+ (</a:t>
            </a:r>
            <a:r>
              <a:rPr lang="en-US" sz="2200" b="1" dirty="0" smtClean="0">
                <a:latin typeface="Courier"/>
                <a:cs typeface="Courier"/>
              </a:rPr>
              <a:t>car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 (sum-list (</a:t>
            </a:r>
            <a:r>
              <a:rPr lang="en-US" sz="2200" b="1" dirty="0" err="1" smtClean="0">
                <a:latin typeface="Courier"/>
                <a:cs typeface="Courier"/>
              </a:rPr>
              <a:t>cdr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)))))</a:t>
            </a:r>
          </a:p>
          <a:p>
            <a:pPr marL="0" indent="0">
              <a:buNone/>
            </a:pPr>
            <a:endParaRPr lang="en-US" sz="2200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(map </a:t>
            </a:r>
            <a:r>
              <a:rPr lang="en-US" sz="2200" b="1" dirty="0" err="1" smtClean="0">
                <a:latin typeface="Courier"/>
                <a:cs typeface="Courier"/>
              </a:rPr>
              <a:t>func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(if (null?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 </a:t>
            </a:r>
            <a:r>
              <a:rPr lang="en-US" sz="2200" b="1" dirty="0" smtClean="0">
                <a:latin typeface="Courier"/>
                <a:cs typeface="Courier"/>
              </a:rPr>
              <a:t>'()</a:t>
            </a:r>
            <a:endParaRPr lang="en-US" sz="22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  (cons (</a:t>
            </a:r>
            <a:r>
              <a:rPr lang="en-US" sz="2200" b="1" dirty="0" err="1" smtClean="0">
                <a:latin typeface="Courier"/>
                <a:cs typeface="Courier"/>
              </a:rPr>
              <a:t>func</a:t>
            </a:r>
            <a:r>
              <a:rPr lang="en-US" sz="2200" b="1" dirty="0" smtClean="0">
                <a:latin typeface="Courier"/>
                <a:cs typeface="Courier"/>
              </a:rPr>
              <a:t> (car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)) (map </a:t>
            </a:r>
            <a:r>
              <a:rPr lang="en-US" sz="2200" b="1" dirty="0" err="1" smtClean="0">
                <a:latin typeface="Courier"/>
                <a:cs typeface="Courier"/>
              </a:rPr>
              <a:t>func</a:t>
            </a:r>
            <a:r>
              <a:rPr lang="en-US" sz="2200" b="1" dirty="0" smtClean="0">
                <a:latin typeface="Courier"/>
                <a:cs typeface="Courier"/>
              </a:rPr>
              <a:t> (</a:t>
            </a:r>
            <a:r>
              <a:rPr lang="en-US" sz="2200" b="1" dirty="0" err="1" smtClean="0">
                <a:latin typeface="Courier"/>
                <a:cs typeface="Courier"/>
              </a:rPr>
              <a:t>cdr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)))))</a:t>
            </a:r>
          </a:p>
        </p:txBody>
      </p:sp>
    </p:spTree>
    <p:extLst>
      <p:ext uri="{BB962C8B-B14F-4D97-AF65-F5344CB8AC3E}">
        <p14:creationId xmlns:p14="http://schemas.microsoft.com/office/powerpoint/2010/main" val="6160436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126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One more abstraction.  Compare</a:t>
            </a:r>
            <a:r>
              <a:rPr lang="en-US" sz="2200" dirty="0" smtClean="0"/>
              <a:t>:</a:t>
            </a:r>
            <a:br>
              <a:rPr lang="en-US" sz="2200" dirty="0" smtClean="0"/>
            </a:br>
            <a:endParaRPr lang="en-US" sz="2200" dirty="0"/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(length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  <a:endParaRPr lang="en-US" sz="2200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  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(if (null? </a:t>
            </a:r>
            <a:r>
              <a:rPr lang="en-US" sz="2200" b="1" dirty="0" err="1" smtClean="0">
                <a:solidFill>
                  <a:srgbClr val="FF660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) </a:t>
            </a:r>
            <a:r>
              <a:rPr lang="en-US" sz="2200" b="1" dirty="0" smtClean="0">
                <a:solidFill>
                  <a:srgbClr val="008000"/>
                </a:solidFill>
                <a:latin typeface="Courier"/>
                <a:cs typeface="Courier"/>
              </a:rPr>
              <a:t>0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  (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+ 1 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(length (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cdr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 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))</a:t>
            </a:r>
            <a:r>
              <a:rPr lang="en-US" sz="2200" b="1" dirty="0" smtClean="0">
                <a:latin typeface="Courier"/>
                <a:cs typeface="Courier"/>
              </a:rPr>
              <a:t>)))</a:t>
            </a:r>
          </a:p>
          <a:p>
            <a:pPr marL="0" indent="0">
              <a:buNone/>
            </a:pPr>
            <a:endParaRPr lang="en-US" sz="22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(sum-list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(if (null? </a:t>
            </a:r>
            <a:r>
              <a:rPr lang="en-US" sz="2200" b="1" dirty="0" err="1" smtClean="0">
                <a:solidFill>
                  <a:srgbClr val="FF660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) </a:t>
            </a:r>
            <a:r>
              <a:rPr lang="en-US" sz="2200" b="1" dirty="0" smtClean="0">
                <a:solidFill>
                  <a:srgbClr val="008000"/>
                </a:solidFill>
                <a:latin typeface="Courier"/>
                <a:cs typeface="Courier"/>
              </a:rPr>
              <a:t>0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  (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+ (car </a:t>
            </a:r>
            <a:r>
              <a:rPr lang="en-US" sz="2200" b="1" dirty="0" err="1" smtClean="0">
                <a:solidFill>
                  <a:srgbClr val="FF000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) 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(sum-list (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cdr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 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))</a:t>
            </a:r>
            <a:r>
              <a:rPr lang="en-US" sz="2200" b="1" dirty="0" smtClean="0">
                <a:latin typeface="Courier"/>
                <a:cs typeface="Courier"/>
              </a:rPr>
              <a:t>)))</a:t>
            </a:r>
          </a:p>
          <a:p>
            <a:pPr marL="0" indent="0">
              <a:buNone/>
            </a:pPr>
            <a:endParaRPr lang="en-US" sz="2200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(map </a:t>
            </a:r>
            <a:r>
              <a:rPr lang="en-US" sz="2200" b="1" dirty="0" err="1" smtClean="0">
                <a:latin typeface="Courier"/>
                <a:cs typeface="Courier"/>
              </a:rPr>
              <a:t>func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(if (null? </a:t>
            </a:r>
            <a:r>
              <a:rPr lang="en-US" sz="2200" b="1" dirty="0" err="1" smtClean="0">
                <a:solidFill>
                  <a:srgbClr val="FF660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) </a:t>
            </a:r>
            <a:r>
              <a:rPr lang="en-US" sz="2200" b="1" dirty="0" smtClean="0">
                <a:solidFill>
                  <a:srgbClr val="008000"/>
                </a:solidFill>
                <a:latin typeface="Courier"/>
                <a:cs typeface="Courier"/>
              </a:rPr>
              <a:t>'()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  (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cons (</a:t>
            </a:r>
            <a:r>
              <a:rPr lang="en-US" sz="2200" b="1" dirty="0" err="1" smtClean="0">
                <a:solidFill>
                  <a:srgbClr val="FF0000"/>
                </a:solidFill>
                <a:latin typeface="Courier"/>
                <a:cs typeface="Courier"/>
              </a:rPr>
              <a:t>func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 (car </a:t>
            </a:r>
            <a:r>
              <a:rPr lang="en-US" sz="2200" b="1" dirty="0" err="1" smtClean="0">
                <a:solidFill>
                  <a:srgbClr val="FF000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)) 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(map 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func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 (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cdr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 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))</a:t>
            </a:r>
            <a:r>
              <a:rPr lang="en-US" sz="2200" b="1" dirty="0" smtClean="0">
                <a:latin typeface="Courier"/>
                <a:cs typeface="Courier"/>
              </a:rPr>
              <a:t>)))</a:t>
            </a:r>
          </a:p>
        </p:txBody>
      </p:sp>
    </p:spTree>
    <p:extLst>
      <p:ext uri="{BB962C8B-B14F-4D97-AF65-F5344CB8AC3E}">
        <p14:creationId xmlns:p14="http://schemas.microsoft.com/office/powerpoint/2010/main" val="8271482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9073"/>
          </a:xfrm>
        </p:spPr>
        <p:txBody>
          <a:bodyPr/>
          <a:lstStyle/>
          <a:p>
            <a:r>
              <a:rPr lang="en-US" dirty="0" smtClean="0"/>
              <a:t>One function to rule them 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601" y="1043712"/>
            <a:ext cx="8776228" cy="50824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(define (</a:t>
            </a:r>
            <a:r>
              <a:rPr lang="en-US" sz="2400" b="1" dirty="0" err="1" smtClean="0">
                <a:latin typeface="Courier"/>
                <a:cs typeface="Courier"/>
              </a:rPr>
              <a:t>foldr</a:t>
            </a:r>
            <a:r>
              <a:rPr lang="en-US" sz="2400" b="1" dirty="0" smtClean="0">
                <a:latin typeface="Courier"/>
                <a:cs typeface="Courier"/>
              </a:rPr>
              <a:t> </a:t>
            </a:r>
            <a:r>
              <a:rPr lang="en-US" sz="2400" b="1" dirty="0" err="1" smtClean="0">
                <a:latin typeface="Courier"/>
                <a:cs typeface="Courier"/>
              </a:rPr>
              <a:t>func</a:t>
            </a:r>
            <a:r>
              <a:rPr lang="en-US" sz="2400" b="1" dirty="0" smtClean="0">
                <a:latin typeface="Courier"/>
                <a:cs typeface="Courier"/>
              </a:rPr>
              <a:t> base </a:t>
            </a:r>
            <a:r>
              <a:rPr lang="en-US" sz="2400" b="1" dirty="0" err="1" smtClean="0">
                <a:latin typeface="Courier"/>
                <a:cs typeface="Courier"/>
              </a:rPr>
              <a:t>lst</a:t>
            </a:r>
            <a:r>
              <a:rPr lang="en-US" sz="24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  (if (null? </a:t>
            </a:r>
            <a:r>
              <a:rPr lang="en-US" sz="2400" b="1" dirty="0" err="1" smtClean="0">
                <a:latin typeface="Courier"/>
                <a:cs typeface="Courier"/>
              </a:rPr>
              <a:t>lst</a:t>
            </a:r>
            <a:r>
              <a:rPr lang="en-US" sz="2400" b="1" dirty="0" smtClean="0">
                <a:latin typeface="Courier"/>
                <a:cs typeface="Courier"/>
              </a:rPr>
              <a:t>) base</a:t>
            </a:r>
          </a:p>
          <a:p>
            <a:pPr marL="0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    (</a:t>
            </a:r>
            <a:r>
              <a:rPr lang="en-US" sz="2400" b="1" dirty="0" err="1" smtClean="0">
                <a:latin typeface="Courier"/>
                <a:cs typeface="Courier"/>
              </a:rPr>
              <a:t>func</a:t>
            </a:r>
            <a:r>
              <a:rPr lang="en-US" sz="2400" b="1" dirty="0" smtClean="0">
                <a:latin typeface="Courier"/>
                <a:cs typeface="Courier"/>
              </a:rPr>
              <a:t> (car </a:t>
            </a:r>
            <a:r>
              <a:rPr lang="en-US" sz="2400" b="1" dirty="0" err="1" smtClean="0">
                <a:latin typeface="Courier"/>
                <a:cs typeface="Courier"/>
              </a:rPr>
              <a:t>lst</a:t>
            </a:r>
            <a:r>
              <a:rPr lang="en-US" sz="2400" b="1" dirty="0" smtClean="0">
                <a:latin typeface="Courier"/>
                <a:cs typeface="Courier"/>
              </a:rPr>
              <a:t>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smtClean="0">
                <a:latin typeface="Courier"/>
                <a:cs typeface="Courier"/>
              </a:rPr>
              <a:t>            (</a:t>
            </a:r>
            <a:r>
              <a:rPr lang="en-US" sz="2400" b="1" dirty="0" err="1" smtClean="0">
                <a:latin typeface="Courier"/>
                <a:cs typeface="Courier"/>
              </a:rPr>
              <a:t>foldr</a:t>
            </a:r>
            <a:r>
              <a:rPr lang="en-US" sz="2400" b="1" dirty="0" smtClean="0">
                <a:latin typeface="Courier"/>
                <a:cs typeface="Courier"/>
              </a:rPr>
              <a:t> </a:t>
            </a:r>
            <a:r>
              <a:rPr lang="en-US" sz="2400" b="1" dirty="0" err="1" smtClean="0">
                <a:latin typeface="Courier"/>
                <a:cs typeface="Courier"/>
              </a:rPr>
              <a:t>func</a:t>
            </a:r>
            <a:r>
              <a:rPr lang="en-US" sz="2400" b="1" dirty="0" smtClean="0">
                <a:latin typeface="Courier"/>
                <a:cs typeface="Courier"/>
              </a:rPr>
              <a:t> base (</a:t>
            </a:r>
            <a:r>
              <a:rPr lang="en-US" sz="2400" b="1" dirty="0" err="1" smtClean="0">
                <a:latin typeface="Courier"/>
                <a:cs typeface="Courier"/>
              </a:rPr>
              <a:t>cdr</a:t>
            </a:r>
            <a:r>
              <a:rPr lang="en-US" sz="2400" b="1" dirty="0" smtClean="0">
                <a:latin typeface="Courier"/>
                <a:cs typeface="Courier"/>
              </a:rPr>
              <a:t> </a:t>
            </a:r>
            <a:r>
              <a:rPr lang="en-US" sz="2400" b="1" dirty="0" err="1" smtClean="0">
                <a:latin typeface="Courier"/>
                <a:cs typeface="Courier"/>
              </a:rPr>
              <a:t>lst</a:t>
            </a:r>
            <a:r>
              <a:rPr lang="en-US" sz="2400" b="1" dirty="0" smtClean="0">
                <a:latin typeface="Courier"/>
                <a:cs typeface="Courier"/>
              </a:rPr>
              <a:t>)))))</a:t>
            </a:r>
            <a:endParaRPr lang="en-US" sz="2400" b="1" dirty="0"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292" y="2864053"/>
            <a:ext cx="3415422" cy="37740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46875" y="3357479"/>
            <a:ext cx="14333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"/>
                <a:cs typeface="Courier"/>
              </a:rPr>
              <a:t>foldr</a:t>
            </a:r>
            <a:endParaRPr lang="en-US" sz="2200" b="1" dirty="0">
              <a:solidFill>
                <a:schemeClr val="tx1">
                  <a:lumMod val="95000"/>
                  <a:lumOff val="5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188226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00902"/>
          </a:xfrm>
        </p:spPr>
        <p:txBody>
          <a:bodyPr/>
          <a:lstStyle/>
          <a:p>
            <a:r>
              <a:rPr lang="en-US" b="1" i="0" dirty="0" smtClean="0">
                <a:latin typeface="Consolas"/>
                <a:cs typeface="Consolas"/>
              </a:rPr>
              <a:t>(</a:t>
            </a:r>
            <a:r>
              <a:rPr lang="en-US" b="1" i="0" dirty="0" err="1" smtClean="0">
                <a:latin typeface="Consolas"/>
                <a:cs typeface="Consolas"/>
              </a:rPr>
              <a:t>foldr</a:t>
            </a:r>
            <a:r>
              <a:rPr lang="en-US" b="1" i="0" dirty="0" smtClean="0">
                <a:latin typeface="Consolas"/>
                <a:cs typeface="Consolas"/>
              </a:rPr>
              <a:t> </a:t>
            </a:r>
            <a:r>
              <a:rPr lang="en-US" b="1" i="0" dirty="0" err="1" smtClean="0">
                <a:latin typeface="Consolas"/>
                <a:cs typeface="Consolas"/>
              </a:rPr>
              <a:t>func</a:t>
            </a:r>
            <a:r>
              <a:rPr lang="en-US" b="1" i="0" dirty="0" smtClean="0">
                <a:latin typeface="Consolas"/>
                <a:cs typeface="Consolas"/>
              </a:rPr>
              <a:t> base </a:t>
            </a:r>
            <a:r>
              <a:rPr lang="en-US" b="1" i="0" dirty="0" err="1" smtClean="0">
                <a:latin typeface="Consolas"/>
                <a:cs typeface="Consolas"/>
              </a:rPr>
              <a:t>lst</a:t>
            </a:r>
            <a:r>
              <a:rPr lang="en-US" b="1" i="0" dirty="0" smtClean="0">
                <a:latin typeface="Consolas"/>
                <a:cs typeface="Consolas"/>
              </a:rPr>
              <a:t>)</a:t>
            </a:r>
            <a:endParaRPr lang="en-US" b="1" i="0" dirty="0">
              <a:latin typeface="Consolas"/>
              <a:cs typeface="Consolas"/>
            </a:endParaRPr>
          </a:p>
        </p:txBody>
      </p:sp>
      <p:pic>
        <p:nvPicPr>
          <p:cNvPr id="4" name="Picture 3" descr="360-lect8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5" y="1682711"/>
            <a:ext cx="3229467" cy="31623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88601" y="1043712"/>
            <a:ext cx="2628490" cy="49183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 smtClean="0">
                <a:cs typeface="Courier"/>
              </a:rPr>
              <a:t>Say </a:t>
            </a:r>
            <a:r>
              <a:rPr lang="en-US" sz="2400" dirty="0" err="1" smtClean="0">
                <a:latin typeface="Courier"/>
                <a:cs typeface="Courier"/>
              </a:rPr>
              <a:t>lst</a:t>
            </a:r>
            <a:r>
              <a:rPr lang="en-US" sz="2400" dirty="0" smtClean="0">
                <a:latin typeface="Courier"/>
                <a:cs typeface="Courier"/>
              </a:rPr>
              <a:t> = '(1 2 3)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255823" y="1200727"/>
            <a:ext cx="5888178" cy="4929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 smtClean="0">
                <a:cs typeface="Courier"/>
              </a:rPr>
              <a:t>Foldr</a:t>
            </a:r>
            <a:r>
              <a:rPr lang="en-US" sz="2400" dirty="0" smtClean="0">
                <a:cs typeface="Courier"/>
              </a:rPr>
              <a:t> applies </a:t>
            </a:r>
            <a:r>
              <a:rPr lang="en-US" sz="2400" b="1" dirty="0" err="1" smtClean="0">
                <a:latin typeface="Courier"/>
                <a:cs typeface="Courier"/>
              </a:rPr>
              <a:t>func</a:t>
            </a:r>
            <a:r>
              <a:rPr lang="en-US" sz="2400" dirty="0" smtClean="0">
                <a:cs typeface="Courier"/>
              </a:rPr>
              <a:t> repeatedly to pairs of items, starting from the right end of the list.</a:t>
            </a:r>
            <a:endParaRPr lang="en-US" sz="2400" dirty="0">
              <a:cs typeface="Courier"/>
            </a:endParaRPr>
          </a:p>
          <a:p>
            <a:r>
              <a:rPr lang="en-US" sz="2400" dirty="0" smtClean="0">
                <a:cs typeface="Courier"/>
              </a:rPr>
              <a:t>The first two items are the last item in the list and the base element.</a:t>
            </a:r>
          </a:p>
          <a:p>
            <a:r>
              <a:rPr lang="en-US" sz="2400" dirty="0" smtClean="0">
                <a:cs typeface="Courier"/>
              </a:rPr>
              <a:t>The function must be a function of two items.</a:t>
            </a:r>
            <a:endParaRPr lang="en-US" sz="2400" dirty="0">
              <a:cs typeface="Courier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  (f 1 (f 2 (f 3 base)))</a:t>
            </a:r>
          </a:p>
          <a:p>
            <a:r>
              <a:rPr lang="en-US" sz="2400" dirty="0" smtClean="0">
                <a:cs typeface="Courier"/>
              </a:rPr>
              <a:t>In general, for </a:t>
            </a:r>
            <a:r>
              <a:rPr lang="en-US" sz="2400" dirty="0" err="1" smtClean="0">
                <a:latin typeface="Consolas"/>
                <a:cs typeface="Consolas"/>
              </a:rPr>
              <a:t>lst</a:t>
            </a:r>
            <a:r>
              <a:rPr lang="en-US" sz="2400" dirty="0" smtClean="0">
                <a:latin typeface="Consolas"/>
                <a:cs typeface="Consolas"/>
              </a:rPr>
              <a:t> = (x1 x2 … </a:t>
            </a:r>
            <a:r>
              <a:rPr lang="en-US" sz="2400" dirty="0" err="1" smtClean="0">
                <a:latin typeface="Consolas"/>
                <a:cs typeface="Consolas"/>
              </a:rPr>
              <a:t>xn</a:t>
            </a:r>
            <a:r>
              <a:rPr lang="en-US" sz="2400" dirty="0" smtClean="0">
                <a:latin typeface="Consolas"/>
                <a:cs typeface="Consolas"/>
              </a:rPr>
              <a:t>)</a:t>
            </a:r>
          </a:p>
          <a:p>
            <a:r>
              <a:rPr lang="en-US" sz="2000" b="1" dirty="0" smtClean="0">
                <a:latin typeface="Consolas"/>
                <a:cs typeface="Consolas"/>
              </a:rPr>
              <a:t>(f x1 (f x2 (f x3 (f … (f </a:t>
            </a:r>
            <a:r>
              <a:rPr lang="en-US" sz="2000" b="1" dirty="0" err="1" smtClean="0">
                <a:latin typeface="Consolas"/>
                <a:cs typeface="Consolas"/>
              </a:rPr>
              <a:t>xn</a:t>
            </a:r>
            <a:r>
              <a:rPr lang="en-US" sz="2000" b="1" dirty="0" smtClean="0">
                <a:latin typeface="Consolas"/>
                <a:cs typeface="Consolas"/>
              </a:rPr>
              <a:t> base)))…)</a:t>
            </a:r>
            <a:endParaRPr lang="en-US" sz="2000" b="1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532366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6946"/>
            <a:ext cx="8229600" cy="57992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(sum-list-new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	(</a:t>
            </a:r>
            <a:r>
              <a:rPr lang="en-US" sz="2200" b="1" dirty="0" err="1" smtClean="0">
                <a:latin typeface="Courier"/>
                <a:cs typeface="Courier"/>
              </a:rPr>
              <a:t>foldr</a:t>
            </a:r>
            <a:r>
              <a:rPr lang="en-US" sz="2200" b="1" dirty="0" smtClean="0">
                <a:latin typeface="Courier"/>
                <a:cs typeface="Courier"/>
              </a:rPr>
              <a:t> + 0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))</a:t>
            </a: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	</a:t>
            </a: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(length-new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  (</a:t>
            </a:r>
            <a:r>
              <a:rPr lang="en-US" sz="2200" b="1" dirty="0" err="1" smtClean="0">
                <a:latin typeface="Courier"/>
                <a:cs typeface="Courier"/>
              </a:rPr>
              <a:t>foldr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br>
              <a:rPr lang="en-US" sz="2200" b="1" dirty="0" smtClean="0">
                <a:latin typeface="Courier"/>
                <a:cs typeface="Courier"/>
              </a:rPr>
            </a:br>
            <a:r>
              <a:rPr lang="en-US" sz="2200" b="1" dirty="0" smtClean="0">
                <a:latin typeface="Courier"/>
                <a:cs typeface="Courier"/>
              </a:rPr>
              <a:t>    (lambda (</a:t>
            </a:r>
            <a:r>
              <a:rPr lang="en-US" sz="2200" b="1" dirty="0" err="1" smtClean="0">
                <a:latin typeface="Courier"/>
                <a:cs typeface="Courier"/>
              </a:rPr>
              <a:t>elt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err="1" smtClean="0">
                <a:latin typeface="Courier"/>
                <a:cs typeface="Courier"/>
              </a:rPr>
              <a:t>cdr-len</a:t>
            </a:r>
            <a:r>
              <a:rPr lang="en-US" sz="2200" b="1" dirty="0" smtClean="0">
                <a:latin typeface="Courier"/>
                <a:cs typeface="Courier"/>
              </a:rPr>
              <a:t>) (+ 1 </a:t>
            </a:r>
            <a:r>
              <a:rPr lang="en-US" sz="2200" b="1" dirty="0" err="1" smtClean="0">
                <a:latin typeface="Courier"/>
                <a:cs typeface="Courier"/>
              </a:rPr>
              <a:t>cdr-len</a:t>
            </a:r>
            <a:r>
              <a:rPr lang="en-US" sz="2200" b="1" dirty="0" smtClean="0">
                <a:latin typeface="Courier"/>
                <a:cs typeface="Courier"/>
              </a:rPr>
              <a:t>)) </a:t>
            </a:r>
            <a:br>
              <a:rPr lang="en-US" sz="2200" b="1" dirty="0" smtClean="0">
                <a:latin typeface="Courier"/>
                <a:cs typeface="Courier"/>
              </a:rPr>
            </a:br>
            <a:r>
              <a:rPr lang="en-US" sz="2200" b="1" dirty="0" smtClean="0">
                <a:latin typeface="Courier"/>
                <a:cs typeface="Courier"/>
              </a:rPr>
              <a:t>    0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))</a:t>
            </a: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  </a:t>
            </a: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(my-map </a:t>
            </a:r>
            <a:r>
              <a:rPr lang="en-US" sz="2200" b="1" dirty="0" err="1" smtClean="0">
                <a:latin typeface="Courier"/>
                <a:cs typeface="Courier"/>
              </a:rPr>
              <a:t>func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  (</a:t>
            </a:r>
            <a:r>
              <a:rPr lang="en-US" sz="2200" b="1" dirty="0" err="1" smtClean="0">
                <a:latin typeface="Courier"/>
                <a:cs typeface="Courier"/>
              </a:rPr>
              <a:t>foldr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br>
              <a:rPr lang="en-US" sz="2200" b="1" dirty="0" smtClean="0">
                <a:latin typeface="Courier"/>
                <a:cs typeface="Courier"/>
              </a:rPr>
            </a:br>
            <a:r>
              <a:rPr lang="en-US" sz="2200" b="1" dirty="0" smtClean="0">
                <a:latin typeface="Courier"/>
                <a:cs typeface="Courier"/>
              </a:rPr>
              <a:t>    (lambda (car </a:t>
            </a:r>
            <a:r>
              <a:rPr lang="en-US" sz="2200" b="1" dirty="0" err="1" smtClean="0">
                <a:latin typeface="Courier"/>
                <a:cs typeface="Courier"/>
              </a:rPr>
              <a:t>cdr</a:t>
            </a:r>
            <a:r>
              <a:rPr lang="en-US" sz="2200" b="1" dirty="0" smtClean="0">
                <a:latin typeface="Courier"/>
                <a:cs typeface="Courier"/>
              </a:rPr>
              <a:t>) (cons (</a:t>
            </a:r>
            <a:r>
              <a:rPr lang="en-US" sz="2200" b="1" dirty="0" err="1" smtClean="0">
                <a:latin typeface="Courier"/>
                <a:cs typeface="Courier"/>
              </a:rPr>
              <a:t>func</a:t>
            </a:r>
            <a:r>
              <a:rPr lang="en-US" sz="2200" b="1" dirty="0" smtClean="0">
                <a:latin typeface="Courier"/>
                <a:cs typeface="Courier"/>
              </a:rPr>
              <a:t> car) </a:t>
            </a:r>
            <a:r>
              <a:rPr lang="en-US" sz="2200" b="1" dirty="0" err="1" smtClean="0">
                <a:latin typeface="Courier"/>
                <a:cs typeface="Courier"/>
              </a:rPr>
              <a:t>cdr</a:t>
            </a:r>
            <a:r>
              <a:rPr lang="en-US" sz="2200" b="1" dirty="0" smtClean="0">
                <a:latin typeface="Courier"/>
                <a:cs typeface="Courier"/>
              </a:rPr>
              <a:t>)) </a:t>
            </a:r>
            <a:br>
              <a:rPr lang="en-US" sz="2200" b="1" dirty="0" smtClean="0">
                <a:latin typeface="Courier"/>
                <a:cs typeface="Courier"/>
              </a:rPr>
            </a:br>
            <a:r>
              <a:rPr lang="en-US" sz="2200" b="1" dirty="0" smtClean="0">
                <a:latin typeface="Courier"/>
                <a:cs typeface="Courier"/>
              </a:rPr>
              <a:t>    '()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337705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first-class citizen is a data type that can be</a:t>
            </a:r>
          </a:p>
          <a:p>
            <a:pPr lvl="1"/>
            <a:r>
              <a:rPr lang="en-US" dirty="0" smtClean="0"/>
              <a:t>Passed as an argument to a function.</a:t>
            </a:r>
          </a:p>
          <a:p>
            <a:pPr lvl="1"/>
            <a:r>
              <a:rPr lang="en-US" dirty="0" smtClean="0"/>
              <a:t>Returned as a value from a function.</a:t>
            </a:r>
          </a:p>
          <a:p>
            <a:pPr lvl="1"/>
            <a:r>
              <a:rPr lang="en-US" dirty="0" smtClean="0"/>
              <a:t>Assigned to a variable.</a:t>
            </a:r>
          </a:p>
          <a:p>
            <a:pPr lvl="1"/>
            <a:r>
              <a:rPr lang="en-US" dirty="0" smtClean="0"/>
              <a:t>(Stored in a data structure.)</a:t>
            </a:r>
          </a:p>
          <a:p>
            <a:pPr lvl="1"/>
            <a:r>
              <a:rPr lang="en-US" dirty="0" smtClean="0"/>
              <a:t>(Created at run-time [dynamically, on-the-fly])</a:t>
            </a:r>
          </a:p>
          <a:p>
            <a:r>
              <a:rPr lang="en-US" dirty="0" smtClean="0"/>
              <a:t>First three are always part of the </a:t>
            </a:r>
            <a:r>
              <a:rPr lang="en-US" dirty="0" smtClean="0"/>
              <a:t>def</a:t>
            </a:r>
            <a:r>
              <a:rPr lang="en-US" dirty="0" smtClean="0"/>
              <a:t>inition</a:t>
            </a:r>
            <a:r>
              <a:rPr lang="en-US" dirty="0" smtClean="0"/>
              <a:t>; </a:t>
            </a:r>
            <a:r>
              <a:rPr lang="en-US" dirty="0" smtClean="0"/>
              <a:t>last two sometimes.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0756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Lambda expression: </a:t>
            </a:r>
            <a:r>
              <a:rPr lang="en-US" dirty="0" smtClean="0"/>
              <a:t>creates and returns</a:t>
            </a:r>
            <a:br>
              <a:rPr lang="en-US" dirty="0" smtClean="0"/>
            </a:br>
            <a:r>
              <a:rPr lang="en-US" dirty="0" smtClean="0"/>
              <a:t>an </a:t>
            </a:r>
            <a:r>
              <a:rPr lang="en-US" b="1" i="1" dirty="0" smtClean="0"/>
              <a:t>anonymous function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pPr marL="457200" lvl="1" indent="0">
              <a:buNone/>
            </a:pPr>
            <a:r>
              <a:rPr lang="en-US" b="1" dirty="0" smtClean="0">
                <a:latin typeface="Courier"/>
                <a:cs typeface="Courier"/>
              </a:rPr>
              <a:t>(</a:t>
            </a:r>
            <a:r>
              <a:rPr lang="en-US" b="1" dirty="0" smtClean="0">
                <a:latin typeface="Courier"/>
                <a:cs typeface="Courier"/>
              </a:rPr>
              <a:t>lambda (arg1 arg2 </a:t>
            </a:r>
            <a:r>
              <a:rPr lang="en-US" b="1" dirty="0" smtClean="0">
                <a:latin typeface="Courier"/>
                <a:cs typeface="Courier"/>
              </a:rPr>
              <a:t>...</a:t>
            </a:r>
            <a:r>
              <a:rPr lang="en-US" b="1" dirty="0" smtClean="0">
                <a:latin typeface="Courier"/>
                <a:cs typeface="Courier"/>
              </a:rPr>
              <a:t>) expression)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Term </a:t>
            </a:r>
            <a:r>
              <a:rPr lang="en-US" dirty="0" smtClean="0"/>
              <a:t>comes from the </a:t>
            </a:r>
            <a:r>
              <a:rPr lang="en-US" b="1" i="1" dirty="0" smtClean="0"/>
              <a:t>lambda </a:t>
            </a:r>
            <a:r>
              <a:rPr lang="en-US" b="1" i="1" dirty="0" smtClean="0"/>
              <a:t>calculus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Developed </a:t>
            </a:r>
            <a:r>
              <a:rPr lang="en-US" dirty="0" smtClean="0"/>
              <a:t>by Alonzo Church.</a:t>
            </a:r>
          </a:p>
          <a:p>
            <a:pPr lvl="1"/>
            <a:r>
              <a:rPr lang="en-US" dirty="0" smtClean="0"/>
              <a:t>A formal way of studying the properties of computation, like Turing machines.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4235" y="136315"/>
            <a:ext cx="2419806" cy="323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8128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Higher order functions:</a:t>
            </a:r>
          </a:p>
          <a:p>
            <a:pPr lvl="1"/>
            <a:r>
              <a:rPr lang="en-US" dirty="0" smtClean="0"/>
              <a:t>Take functions as arguments, or</a:t>
            </a:r>
          </a:p>
          <a:p>
            <a:pPr lvl="1"/>
            <a:r>
              <a:rPr lang="en-US" dirty="0" smtClean="0"/>
              <a:t>Return functions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Map and filter both take functions as arguments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Map: </a:t>
            </a:r>
            <a:r>
              <a:rPr lang="en-US" dirty="0" smtClean="0"/>
              <a:t>Applies a function to every (top-level) item within a list.</a:t>
            </a:r>
            <a:br>
              <a:rPr lang="en-US" dirty="0" smtClean="0"/>
            </a:br>
            <a:r>
              <a:rPr lang="en-US" dirty="0" smtClean="0"/>
              <a:t>      </a:t>
            </a:r>
            <a:r>
              <a:rPr lang="en-US" b="1" dirty="0" smtClean="0">
                <a:latin typeface="Courier"/>
                <a:cs typeface="Courier"/>
              </a:rPr>
              <a:t>(map </a:t>
            </a:r>
            <a:r>
              <a:rPr lang="en-US" b="1" dirty="0" err="1" smtClean="0">
                <a:latin typeface="Courier"/>
                <a:cs typeface="Courier"/>
              </a:rPr>
              <a:t>func</a:t>
            </a:r>
            <a:r>
              <a:rPr lang="en-US" b="1" dirty="0" smtClean="0">
                <a:latin typeface="Courier"/>
                <a:cs typeface="Courier"/>
              </a:rPr>
              <a:t> </a:t>
            </a:r>
            <a:r>
              <a:rPr lang="en-US" b="1" dirty="0" err="1" smtClean="0">
                <a:latin typeface="Courier"/>
                <a:cs typeface="Courier"/>
              </a:rPr>
              <a:t>lst</a:t>
            </a:r>
            <a:r>
              <a:rPr lang="en-US" b="1" dirty="0" smtClean="0">
                <a:latin typeface="Courier"/>
                <a:cs typeface="Courier"/>
              </a:rPr>
              <a:t>)</a:t>
            </a:r>
            <a:br>
              <a:rPr lang="en-US" b="1" dirty="0" smtClean="0">
                <a:latin typeface="Courier"/>
                <a:cs typeface="Courier"/>
              </a:rPr>
            </a:br>
            <a:endParaRPr lang="en-US" b="1" dirty="0" smtClean="0">
              <a:latin typeface="Courier"/>
              <a:cs typeface="Courier"/>
            </a:endParaRPr>
          </a:p>
          <a:p>
            <a:pPr lvl="1"/>
            <a:r>
              <a:rPr lang="en-US" dirty="0" smtClean="0"/>
              <a:t>Filter: Takes a list L and a predicate P; returns a list of all the values in L that satisfy P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    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(filter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pred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lst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)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8027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(define (map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(if (null?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 '()</a:t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(cons (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(car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)) (map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)))))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(define (double x) (* x 2))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(map double '(1 2 3))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=&gt; '(2 4 6)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 smtClean="0">
              <a:latin typeface="Courier New" charset="0"/>
              <a:ea typeface="Courier New" charset="0"/>
              <a:cs typeface="Courier New" charset="0"/>
              <a:sym typeface="Wingding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(map (lambda (x) (* x 2)) '(1 2 3)) =&gt; '(2 4 6)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Courier New" charset="0"/>
              <a:ea typeface="Courier New" charset="0"/>
              <a:cs typeface="Courier New" charset="0"/>
              <a:sym typeface="Wingding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(map car '((1 2 3) (4 5) (6) (7 8 9))) =&gt; '(1 4 6 7)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  <a:sym typeface="Wingdings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  <a:sym typeface="Wingdings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(define (scale factor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)</a:t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  (map (lambda (x) (* x factor))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)</a:t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/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  <a:sym typeface="Wingdings"/>
              </a:rPr>
              <a:t>(scale 2 '(1 2 3)) =&gt; '(2 4 6)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8523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(map (lambda (x) (+ x 1)) '(1 2 3)) =&gt; 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(map (lambda (x) (cons x '()) '(1 2 3)) =&gt; 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(map (lambda (x) (list x)) '(1 2 3)) =&gt; 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(map (lambda (x)</a:t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(if (&gt; x 0) (* x 2) (* x 3))) '(1 -2 -3 4))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a typeface="Courier New" charset="0"/>
                <a:cs typeface="Courier New" charset="0"/>
              </a:rPr>
              <a:t>Key to using map with lambda expression: the argument to the lambda expression (x) represents each element of the list in turn.</a:t>
            </a:r>
            <a:endParaRPr lang="en-US" dirty="0"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3933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9144000" cy="57150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(define (filter 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 (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cond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((null? 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) '()</a:t>
            </a:r>
            <a:b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       ((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(car 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b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         (cons (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(car 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)) (filter 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))))</a:t>
            </a:r>
            <a:b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       (#t</a:t>
            </a:r>
            <a:b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         (filter 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sz="1900" b="1" dirty="0" smtClean="0">
                <a:latin typeface="Courier New" charset="0"/>
                <a:ea typeface="Courier New" charset="0"/>
                <a:cs typeface="Courier New" charset="0"/>
              </a:rPr>
              <a:t>)))))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(filter odd? '(1 2 3)) =&gt; '(1 3)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(define (keep-odds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(filter odd?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(filter (lambda (x) (&gt; x 0)) '(-1 2 -3 4)) =&gt; '(2 4)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65596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90600"/>
            <a:ext cx="9144000" cy="51054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(filter (lambda (x) (= 1 (remainder x 2))) '(1 2 3)) =&gt; 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(define (keep-divisible factor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(filter ______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b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(filter (lambda (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 (even? (car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)))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         '((1 2 3) (4 5) (6 7))) =&gt; 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(filter (lambda 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(even? (car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)))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'((1 2 3) (4 5) (6 7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 ()))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=&gt;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(define (keep-longer-than n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(filter ______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dirty="0"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4557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77707</TotalTime>
  <Words>563</Words>
  <Application>Microsoft Macintosh PowerPoint</Application>
  <PresentationFormat>On-screen Show (4:3)</PresentationFormat>
  <Paragraphs>164</Paragraphs>
  <Slides>26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Consolas</vt:lpstr>
      <vt:lpstr>Courier</vt:lpstr>
      <vt:lpstr>Courier New</vt:lpstr>
      <vt:lpstr>Times New Roman</vt:lpstr>
      <vt:lpstr>Wingdings</vt:lpstr>
      <vt:lpstr>Arial</vt:lpstr>
      <vt:lpstr>dan_design_template</vt:lpstr>
      <vt:lpstr>CS 360  Programming Languages Day 8</vt:lpstr>
      <vt:lpstr>PowerPoint Presentation</vt:lpstr>
      <vt:lpstr>Review</vt:lpstr>
      <vt:lpstr>Review</vt:lpstr>
      <vt:lpstr>Review</vt:lpstr>
      <vt:lpstr>Map examples</vt:lpstr>
      <vt:lpstr>Map examples</vt:lpstr>
      <vt:lpstr>Filter examples</vt:lpstr>
      <vt:lpstr>Filter examples</vt:lpstr>
      <vt:lpstr>PowerPoint Presentation</vt:lpstr>
      <vt:lpstr>PowerPoint Presentation</vt:lpstr>
      <vt:lpstr>PowerPoint Presentation</vt:lpstr>
      <vt:lpstr>Functions that return functions!</vt:lpstr>
      <vt:lpstr>Functions that return functions!</vt:lpstr>
      <vt:lpstr>How to use this</vt:lpstr>
      <vt:lpstr>Another example</vt:lpstr>
      <vt:lpstr>Getting more complicated</vt:lpstr>
      <vt:lpstr>Transformations on functions</vt:lpstr>
      <vt:lpstr>More families of functions</vt:lpstr>
      <vt:lpstr>A little syntax</vt:lpstr>
      <vt:lpstr>A little syntax</vt:lpstr>
      <vt:lpstr>PowerPoint Presentation</vt:lpstr>
      <vt:lpstr>PowerPoint Presentation</vt:lpstr>
      <vt:lpstr>One function to rule them all</vt:lpstr>
      <vt:lpstr>(foldr func base lst)</vt:lpstr>
      <vt:lpstr>PowerPoint Presentation</vt:lpstr>
    </vt:vector>
  </TitlesOfParts>
  <Company>UW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888</cp:revision>
  <cp:lastPrinted>2017-08-30T19:10:09Z</cp:lastPrinted>
  <dcterms:created xsi:type="dcterms:W3CDTF">2009-03-13T20:43:19Z</dcterms:created>
  <dcterms:modified xsi:type="dcterms:W3CDTF">2017-09-20T19:03:46Z</dcterms:modified>
</cp:coreProperties>
</file>

<file path=docProps/thumbnail.jpeg>
</file>